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C14D9D32-F7E2-4458-BDF6-1A6415BACE94}">
          <p14:sldIdLst>
            <p14:sldId id="256"/>
            <p14:sldId id="257"/>
            <p14:sldId id="258"/>
            <p14:sldId id="262"/>
            <p14:sldId id="259"/>
            <p14:sldId id="260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18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5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f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FF646-F19B-A65A-5769-47763B4DFA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1D477B6-A0DD-B0FA-6F39-E23CB9010A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1B864E-B466-53FB-690B-1357BDF9D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2C7CAD-ECDA-BB11-CD44-A01FA881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E270C0-0728-6260-B136-41B4AC02D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712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BF74E5-9316-5447-7489-9E2CF4CDF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55773E-1681-B676-79F6-B269ED2FE1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6D7688-64E0-D932-4322-334065FFB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3E5AB1-0064-330E-3800-30AEB963B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E1C73F-B134-71A1-948C-F6F454D7D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869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19533A1-F6FB-859F-CF9B-2286A24CE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698B1B-B752-C811-DC22-09A32FB44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0A1D79-B137-F990-85BD-EECA76A64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2AC275-A8C7-BB66-BF76-722052C7E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27D1E8-2F8F-5D68-800C-DAE4962B8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853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1F75E-DBF0-A5F4-F9EA-BD9019F95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CB4ABA-8D44-2758-B3B3-0E214BB8F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4018D8-6D4B-2EFD-9EC9-FA092DA3E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CD81E1-93F5-1D33-D0DB-D2E6DD949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C932B0-8969-F145-5C01-78B72A4A3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09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0DD1CE-763B-0316-AADB-06B3C2607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8E60C3-93DE-FA29-541B-EFFA210331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5F58E4-B07F-7F03-7A22-85325493C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97718D-2510-C044-625A-3857CF02B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2CF8AB-CB9B-A673-FB0C-445B01065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01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2024D4-8FA0-5118-77CD-46200C8F2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DAF843-8DCE-DE05-6E07-C8D40DEA7D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CBC265E-17B9-77F6-23A2-7906A2A106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CFE111-16A1-6D26-84CD-F72AF8386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6009F0-5464-82E0-8784-7ED8449F2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C0661DD-8985-0B52-F365-A8EDCB285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9807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DC299C-B43B-56CC-3FCD-5C0B315F9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8511C0-E07B-00C4-CABC-940D70047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26349B2-93D8-4498-6850-32D11A93C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73D94F9-CDA9-F0AC-6272-1BA02F9DCD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D76C1E7-8EFE-47E4-4520-6822C97862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B214191-B0C0-9292-F784-89710668E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A8FB34B-3976-1331-14A6-1DB69D4FD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059E686-C50B-F638-ADC5-3628DE07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22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D2AE4-C5CF-6D3B-0829-65227DE2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6BB7A14-2E93-A2B3-615A-670822EBA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D6418A9-8069-47FE-F4B0-C44988814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79DC236-C90C-A29D-886A-F6298F4FE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091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8E419EF-1E5A-6CAF-86A7-26C3F4B44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ED73E09-2706-8F01-81E5-3921BF2F0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9BDBA2B-7B6D-F995-7AE3-A04F47C18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0012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B90D7-6678-7E0F-FEF1-8AF351A78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62397B-F9D2-E575-0512-1BD516482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C49D2A-9E43-22D5-6950-E74C1A8A5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5FDF64-2E25-067B-A672-BE8CD2B3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2963E3-A4FC-DA54-6C8C-372EB1B29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184E91-B812-2A7E-C175-00195C288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4706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08A5FB-DD99-8ABD-870E-703259F8F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424D052-6DB5-B901-5097-4DAE5503B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846862-E1DF-2EF2-CD2C-3E532A4A38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E97D9FD-8557-52D2-58F2-CEA33E2C6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A3CBA1-EB1A-642C-D0F6-A6EEEB939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35D0CC-1BDF-BF3F-E6E8-3B7C4A2AB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443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D885C93-41C1-B407-A860-15DA1CDEC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911E025-0803-96C5-A454-F5A90F738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3C996D-AEC1-F8BC-BD56-2AB22661CF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D96DB-7451-40B8-906B-CA7354126489}" type="datetimeFigureOut">
              <a:rPr lang="zh-CN" altLang="en-US" smtClean="0"/>
              <a:t>2025/8/23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F0E312-1AA5-A9ED-47C8-1F97379685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F3717E-2B8F-02B5-DD7C-90D11C4C7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E16B1-60AB-4F65-86CC-26F104D1A2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94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3989EF31-B443-9FE8-BA36-369FD0CA8B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68210"/>
            <a:ext cx="9144000" cy="1655762"/>
          </a:xfrm>
        </p:spPr>
        <p:txBody>
          <a:bodyPr/>
          <a:lstStyle/>
          <a:p>
            <a:r>
              <a:rPr lang="en-US" altLang="zh-CN" dirty="0">
                <a:solidFill>
                  <a:srgbClr val="3F1803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smiley</a:t>
            </a:r>
            <a:endParaRPr lang="zh-CN" altLang="en-US" dirty="0">
              <a:solidFill>
                <a:srgbClr val="3F1803"/>
              </a:solidFill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959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BAD4E87-EBB5-7E1C-282D-B3DFB92F3417}"/>
              </a:ext>
            </a:extLst>
          </p:cNvPr>
          <p:cNvSpPr txBox="1"/>
          <p:nvPr/>
        </p:nvSpPr>
        <p:spPr>
          <a:xfrm>
            <a:off x="2975430" y="858290"/>
            <a:ext cx="58637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Web3</a:t>
            </a:r>
            <a:r>
              <a:rPr lang="zh-CN" altLang="en-US" sz="3200" b="1" dirty="0">
                <a:solidFill>
                  <a:schemeClr val="bg1"/>
                </a:solidFill>
              </a:rPr>
              <a:t>的信任危机</a:t>
            </a:r>
            <a:r>
              <a:rPr lang="en-US" altLang="zh-CN" sz="3200" b="1" dirty="0">
                <a:solidFill>
                  <a:schemeClr val="bg1"/>
                </a:solidFill>
              </a:rPr>
              <a:t>:</a:t>
            </a:r>
            <a:r>
              <a:rPr lang="zh-CN" altLang="en-US" sz="3200" b="1" dirty="0">
                <a:solidFill>
                  <a:schemeClr val="bg1"/>
                </a:solidFill>
              </a:rPr>
              <a:t>承诺一文不值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2BCE75B-2A24-1968-03F6-0DE8B3B3C83D}"/>
              </a:ext>
            </a:extLst>
          </p:cNvPr>
          <p:cNvSpPr txBox="1"/>
          <p:nvPr/>
        </p:nvSpPr>
        <p:spPr>
          <a:xfrm>
            <a:off x="2917371" y="1754325"/>
            <a:ext cx="63572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每年因项目方跑路和承诺违背，用户损失数十亿美元。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59D6A38-91F7-2179-CAC9-A5C907086EE2}"/>
              </a:ext>
            </a:extLst>
          </p:cNvPr>
          <p:cNvSpPr txBox="1"/>
          <p:nvPr/>
        </p:nvSpPr>
        <p:spPr>
          <a:xfrm flipH="1">
            <a:off x="2975430" y="4617606"/>
            <a:ext cx="46881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在当前匿名的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Web3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世界，我们如何相信一个项目或一个人的承诺？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25D74D3-45A7-F4A7-4BE2-6F144FFE2A8B}"/>
              </a:ext>
            </a:extLst>
          </p:cNvPr>
          <p:cNvSpPr txBox="1"/>
          <p:nvPr/>
        </p:nvSpPr>
        <p:spPr>
          <a:xfrm>
            <a:off x="711200" y="828288"/>
            <a:ext cx="2264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>
                <a:solidFill>
                  <a:schemeClr val="bg1"/>
                </a:solidFill>
              </a:rPr>
              <a:t>痛点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435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99E07E3-BF60-22B6-24FE-D388ECF59B80}"/>
              </a:ext>
            </a:extLst>
          </p:cNvPr>
          <p:cNvSpPr txBox="1"/>
          <p:nvPr/>
        </p:nvSpPr>
        <p:spPr>
          <a:xfrm flipH="1">
            <a:off x="1084616" y="856343"/>
            <a:ext cx="3269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解决方案</a:t>
            </a:r>
            <a:endParaRPr lang="zh-CN" altLang="en-US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5AD0C7-FBE3-D340-1BAA-34A8419B1A97}"/>
              </a:ext>
            </a:extLst>
          </p:cNvPr>
          <p:cNvSpPr txBox="1"/>
          <p:nvPr/>
        </p:nvSpPr>
        <p:spPr>
          <a:xfrm flipH="1">
            <a:off x="1387436" y="1609682"/>
            <a:ext cx="4561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"</a:t>
            </a:r>
            <a:r>
              <a:rPr lang="zh-CN" altLang="en-US" sz="2400" dirty="0"/>
              <a:t>誓言</a:t>
            </a:r>
            <a:r>
              <a:rPr lang="en-US" altLang="zh-CN" sz="2400" dirty="0"/>
              <a:t>" (Oath): </a:t>
            </a:r>
            <a:r>
              <a:rPr lang="zh-CN" altLang="en-US" sz="2400" dirty="0"/>
              <a:t>让承诺拥有价值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C2E6C7B-CD60-2C3C-A44B-68F91B057DBD}"/>
              </a:ext>
            </a:extLst>
          </p:cNvPr>
          <p:cNvSpPr txBox="1"/>
          <p:nvPr/>
        </p:nvSpPr>
        <p:spPr>
          <a:xfrm>
            <a:off x="1387436" y="2456374"/>
            <a:ext cx="5562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一个去中心化的信用协议，通过经济抵押，将无形的承诺转化为有形的、具有经济后果的链上资产。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D881506-AF36-B170-C23C-C3E930F93FAD}"/>
              </a:ext>
            </a:extLst>
          </p:cNvPr>
          <p:cNvSpPr txBox="1"/>
          <p:nvPr/>
        </p:nvSpPr>
        <p:spPr>
          <a:xfrm>
            <a:off x="1387436" y="3718564"/>
            <a:ext cx="4445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把它想象成一个为‘信用’和‘承诺’服务的</a:t>
            </a:r>
            <a:r>
              <a:rPr lang="en-US" altLang="zh-CN" b="1" dirty="0" err="1"/>
              <a:t>MakerDAO</a:t>
            </a:r>
            <a:r>
              <a:rPr lang="zh-CN" altLang="en-US" b="1" dirty="0"/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5255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D5B8A9A-5D6A-2578-B9FD-41038A875337}"/>
              </a:ext>
            </a:extLst>
          </p:cNvPr>
          <p:cNvSpPr txBox="1"/>
          <p:nvPr/>
        </p:nvSpPr>
        <p:spPr>
          <a:xfrm>
            <a:off x="1233714" y="4397828"/>
            <a:ext cx="22061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项目方或个人公开许下承诺，并</a:t>
            </a:r>
            <a:r>
              <a:rPr lang="en-US" altLang="zh-CN" sz="2400" b="1" dirty="0"/>
              <a:t>1:1</a:t>
            </a:r>
            <a:r>
              <a:rPr lang="zh-CN" altLang="en-US" sz="2400" b="1" dirty="0"/>
              <a:t>抵押稳定币和誓言币作为保证金。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3AD2B9-181B-14C6-5D10-6C9A8D2F5392}"/>
              </a:ext>
            </a:extLst>
          </p:cNvPr>
          <p:cNvSpPr txBox="1"/>
          <p:nvPr/>
        </p:nvSpPr>
        <p:spPr>
          <a:xfrm>
            <a:off x="4876800" y="4659086"/>
            <a:ext cx="281577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一旦出现违约嫌疑，任何人都可以触发仲裁。我们独特的 “</a:t>
            </a:r>
            <a:r>
              <a:rPr lang="en-US" altLang="zh-CN" sz="2000" b="1" dirty="0"/>
              <a:t>75% AI + 25% </a:t>
            </a:r>
            <a:r>
              <a:rPr lang="zh-CN" altLang="en-US" sz="2000" b="1" dirty="0"/>
              <a:t>人类” 仲裁团将进行公正裁决。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2C317A2-67EF-1FE7-B702-D408AF51C73A}"/>
              </a:ext>
            </a:extLst>
          </p:cNvPr>
          <p:cNvSpPr txBox="1"/>
          <p:nvPr/>
        </p:nvSpPr>
        <p:spPr>
          <a:xfrm>
            <a:off x="8548914" y="4659086"/>
            <a:ext cx="31350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如果违约属实，保证金将被自动清算，赔付给受害者和仲裁员。</a:t>
            </a:r>
          </a:p>
        </p:txBody>
      </p:sp>
    </p:spTree>
    <p:extLst>
      <p:ext uri="{BB962C8B-B14F-4D97-AF65-F5344CB8AC3E}">
        <p14:creationId xmlns:p14="http://schemas.microsoft.com/office/powerpoint/2010/main" val="1767414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79327F-34FC-B01E-0AF9-AC6E394A5007}"/>
              </a:ext>
            </a:extLst>
          </p:cNvPr>
          <p:cNvSpPr txBox="1"/>
          <p:nvPr/>
        </p:nvSpPr>
        <p:spPr>
          <a:xfrm>
            <a:off x="963548" y="913172"/>
            <a:ext cx="2496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市场与机遇</a:t>
            </a:r>
            <a:endParaRPr lang="zh-CN" altLang="en-US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2E07327-A64A-0152-40D5-A8C50089A169}"/>
              </a:ext>
            </a:extLst>
          </p:cNvPr>
          <p:cNvSpPr txBox="1"/>
          <p:nvPr/>
        </p:nvSpPr>
        <p:spPr>
          <a:xfrm flipH="1">
            <a:off x="3710052" y="1198126"/>
            <a:ext cx="46194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不仅仅是防跑路：开启万亿级的信用经济</a:t>
            </a:r>
            <a:endParaRPr lang="en-US" altLang="zh-CN" sz="2400" b="1" dirty="0"/>
          </a:p>
          <a:p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DF6A7F5-1187-D62C-684B-33E315062F15}"/>
              </a:ext>
            </a:extLst>
          </p:cNvPr>
          <p:cNvSpPr txBox="1"/>
          <p:nvPr/>
        </p:nvSpPr>
        <p:spPr>
          <a:xfrm flipH="1">
            <a:off x="1088571" y="3319499"/>
            <a:ext cx="46194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个人用户</a:t>
            </a:r>
            <a:r>
              <a:rPr lang="en-US" altLang="zh-CN" dirty="0"/>
              <a:t>: “</a:t>
            </a:r>
            <a:r>
              <a:rPr lang="zh-CN" altLang="en-US" dirty="0"/>
              <a:t>我发誓一年内减肥</a:t>
            </a:r>
            <a:r>
              <a:rPr lang="en-US" altLang="zh-CN" dirty="0"/>
              <a:t>20</a:t>
            </a:r>
            <a:r>
              <a:rPr lang="zh-CN" altLang="en-US" dirty="0"/>
              <a:t>斤”、“我发誓完成这个线上课程”</a:t>
            </a:r>
            <a:r>
              <a:rPr lang="en-US" altLang="zh-CN" dirty="0"/>
              <a:t>——</a:t>
            </a:r>
            <a:r>
              <a:rPr lang="zh-CN" altLang="en-US" dirty="0"/>
              <a:t>将个人目标游戏化、经济化。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DABE77C-B64F-1E6C-BE61-C916107A4AB6}"/>
              </a:ext>
            </a:extLst>
          </p:cNvPr>
          <p:cNvSpPr txBox="1"/>
          <p:nvPr/>
        </p:nvSpPr>
        <p:spPr>
          <a:xfrm flipH="1">
            <a:off x="1088571" y="2628145"/>
            <a:ext cx="5242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Web3</a:t>
            </a:r>
            <a:r>
              <a:rPr lang="zh-CN" altLang="en-US" dirty="0"/>
              <a:t>项目</a:t>
            </a:r>
            <a:r>
              <a:rPr lang="en-US" altLang="zh-CN" dirty="0"/>
              <a:t>: </a:t>
            </a:r>
            <a:r>
              <a:rPr lang="zh-CN" altLang="en-US" dirty="0"/>
              <a:t>告别“空气币”，建立真实用户信任。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8E8519C-AA29-B7C7-65A0-D09C368C9E20}"/>
              </a:ext>
            </a:extLst>
          </p:cNvPr>
          <p:cNvSpPr txBox="1"/>
          <p:nvPr/>
        </p:nvSpPr>
        <p:spPr>
          <a:xfrm flipH="1">
            <a:off x="1150257" y="4564852"/>
            <a:ext cx="46194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不仅仅是防跑路：开启万亿级的信用经济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1916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BAD9EA6-EA4B-53A2-F78C-720E1ADF6C49}"/>
              </a:ext>
            </a:extLst>
          </p:cNvPr>
          <p:cNvSpPr txBox="1"/>
          <p:nvPr/>
        </p:nvSpPr>
        <p:spPr>
          <a:xfrm>
            <a:off x="5326743" y="406400"/>
            <a:ext cx="3672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/>
              <a:t>愿景与行动号召 </a:t>
            </a:r>
            <a:endParaRPr lang="zh-CN" altLang="en-US" sz="3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CEE7F81-D453-70A9-B861-FEDF3276DD6A}"/>
              </a:ext>
            </a:extLst>
          </p:cNvPr>
          <p:cNvSpPr txBox="1"/>
          <p:nvPr/>
        </p:nvSpPr>
        <p:spPr>
          <a:xfrm>
            <a:off x="5878286" y="1200834"/>
            <a:ext cx="25690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共建信任基石</a:t>
            </a:r>
            <a:endParaRPr lang="en-US" altLang="zh-CN" sz="2400" b="1" dirty="0"/>
          </a:p>
          <a:p>
            <a:r>
              <a:rPr lang="zh-CN" altLang="en-US" sz="2400" b="1" dirty="0"/>
              <a:t>我们以身作则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97C8628-F89F-5547-C5E2-9EB400361C25}"/>
              </a:ext>
            </a:extLst>
          </p:cNvPr>
          <p:cNvSpPr txBox="1"/>
          <p:nvPr/>
        </p:nvSpPr>
        <p:spPr>
          <a:xfrm>
            <a:off x="1640114" y="1863074"/>
            <a:ext cx="25690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我们的承诺</a:t>
            </a:r>
            <a:r>
              <a:rPr lang="en-US" altLang="zh-CN" sz="2000" b="1" dirty="0"/>
              <a:t>:</a:t>
            </a:r>
            <a:r>
              <a:rPr lang="zh-CN" altLang="en-US" sz="2000" b="1" dirty="0"/>
              <a:t> “誓言”项目方自己将发起一个永续的“协议保险誓言”，用协议收入持续注入资金。任何因仲裁失误造成的损失，都将从此得到赔付。我们用自己的产品来为我们的用户负责。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FD2D69C-2D08-E111-2B12-800CA3CDE5A4}"/>
              </a:ext>
            </a:extLst>
          </p:cNvPr>
          <p:cNvSpPr txBox="1"/>
          <p:nvPr/>
        </p:nvSpPr>
        <p:spPr>
          <a:xfrm>
            <a:off x="5326743" y="2956956"/>
            <a:ext cx="312057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团队愿景</a:t>
            </a:r>
            <a:r>
              <a:rPr lang="en-US" altLang="zh-CN" sz="2400" b="1" dirty="0"/>
              <a:t>:</a:t>
            </a:r>
            <a:r>
              <a:rPr lang="zh-CN" altLang="en-US" sz="2400" dirty="0"/>
              <a:t> </a:t>
            </a:r>
            <a:r>
              <a:rPr lang="en-US" altLang="zh-CN" sz="2400" dirty="0"/>
              <a:t>"</a:t>
            </a:r>
            <a:r>
              <a:rPr lang="zh-CN" altLang="en-US" sz="2400" dirty="0"/>
              <a:t>我们的目标不是再做一个</a:t>
            </a:r>
            <a:r>
              <a:rPr lang="en-US" altLang="zh-CN" sz="2400" dirty="0"/>
              <a:t>DeFi</a:t>
            </a:r>
            <a:r>
              <a:rPr lang="zh-CN" altLang="en-US" sz="2400" dirty="0"/>
              <a:t>应用，而是为整个去中心化世界打造信任的底层协议。</a:t>
            </a:r>
            <a:r>
              <a:rPr lang="en-US" altLang="zh-CN" sz="2400" dirty="0"/>
              <a:t>"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7084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22AC6BB-16AD-F9D0-2473-385D5D85C393}"/>
              </a:ext>
            </a:extLst>
          </p:cNvPr>
          <p:cNvSpPr txBox="1"/>
          <p:nvPr/>
        </p:nvSpPr>
        <p:spPr>
          <a:xfrm>
            <a:off x="8563782" y="4000822"/>
            <a:ext cx="28303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Cascadia Mono" panose="020B0609020000020004" pitchFamily="49" charset="0"/>
                <a:cs typeface="Cascadia Mono" panose="020B0609020000020004" pitchFamily="49" charset="0"/>
              </a:rPr>
              <a:t>扫码加入</a:t>
            </a:r>
            <a:r>
              <a:rPr lang="en-US" altLang="zh-CN" sz="2400" b="1" dirty="0">
                <a:latin typeface="Cascadia Mono" panose="020B0609020000020004" pitchFamily="49" charset="0"/>
                <a:cs typeface="Cascadia Mono" panose="020B0609020000020004" pitchFamily="49" charset="0"/>
              </a:rPr>
              <a:t>,</a:t>
            </a:r>
            <a:r>
              <a:rPr lang="zh-CN" altLang="en-US" sz="2400" b="1" dirty="0">
                <a:latin typeface="Cascadia Mono" panose="020B0609020000020004" pitchFamily="49" charset="0"/>
                <a:cs typeface="Cascadia Mono" panose="020B0609020000020004" pitchFamily="49" charset="0"/>
              </a:rPr>
              <a:t>成为信任革命第一批见证者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EC0C6B9-0031-2D85-D6EF-D37E200F0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0867" y="164374"/>
            <a:ext cx="3669482" cy="360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880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526</Words>
  <Application>Microsoft Office PowerPoint</Application>
  <PresentationFormat>宽屏</PresentationFormat>
  <Paragraphs>23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等线</vt:lpstr>
      <vt:lpstr>等线 Light</vt:lpstr>
      <vt:lpstr>Arial</vt:lpstr>
      <vt:lpstr>Cascadia Code</vt:lpstr>
      <vt:lpstr>Cascadia Mono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Rhadamanthys Chen</dc:creator>
  <cp:lastModifiedBy>Rhadamanthys Chen</cp:lastModifiedBy>
  <cp:revision>21</cp:revision>
  <dcterms:created xsi:type="dcterms:W3CDTF">2025-08-23T11:56:13Z</dcterms:created>
  <dcterms:modified xsi:type="dcterms:W3CDTF">2025-08-23T18:54:32Z</dcterms:modified>
</cp:coreProperties>
</file>

<file path=docProps/thumbnail.jpeg>
</file>